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70" r:id="rId2"/>
  </p:sldMasterIdLst>
  <p:notesMasterIdLst>
    <p:notesMasterId r:id="rId25"/>
  </p:notesMasterIdLst>
  <p:sldIdLst>
    <p:sldId id="287" r:id="rId3"/>
    <p:sldId id="442" r:id="rId4"/>
    <p:sldId id="400" r:id="rId5"/>
    <p:sldId id="586" r:id="rId6"/>
    <p:sldId id="415" r:id="rId7"/>
    <p:sldId id="416" r:id="rId8"/>
    <p:sldId id="417" r:id="rId9"/>
    <p:sldId id="587" r:id="rId10"/>
    <p:sldId id="585" r:id="rId11"/>
    <p:sldId id="584" r:id="rId12"/>
    <p:sldId id="588" r:id="rId13"/>
    <p:sldId id="418" r:id="rId14"/>
    <p:sldId id="589" r:id="rId15"/>
    <p:sldId id="590" r:id="rId16"/>
    <p:sldId id="581" r:id="rId17"/>
    <p:sldId id="582" r:id="rId18"/>
    <p:sldId id="591" r:id="rId19"/>
    <p:sldId id="592" r:id="rId20"/>
    <p:sldId id="408" r:id="rId21"/>
    <p:sldId id="593" r:id="rId22"/>
    <p:sldId id="307" r:id="rId23"/>
    <p:sldId id="292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Courier Std" panose="02070409020205020404" charset="0"/>
      <p:regular r:id="rId33"/>
      <p:bold r:id="rId34"/>
      <p:italic r:id="rId35"/>
      <p:boldItalic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Nunito Sans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lipe" initials="F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58A"/>
    <a:srgbClr val="EEAAF0"/>
    <a:srgbClr val="FF9933"/>
    <a:srgbClr val="DDDDDD"/>
    <a:srgbClr val="FF0066"/>
    <a:srgbClr val="FF5050"/>
    <a:srgbClr val="1B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7377D-431C-440B-9048-50641672AB03}">
  <a:tblStyle styleId="{D8A7377D-431C-440B-9048-50641672AB0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8695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12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0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6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10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29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36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17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5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7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4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4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1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65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66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54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75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499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28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E4-61BD-4491-938B-4C9D432B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AB02A-485C-4667-BB04-F4FC0D194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C94F7-F5F7-46B2-BE40-6C6432C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BFAE-97EC-41CD-BF60-2EE5235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8BC9B-2230-4C79-899D-71D59B2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22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‹nº›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67" r:id="rId2"/>
    <p:sldLayoutId id="2147483657" r:id="rId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49" r:id="rId2"/>
    <p:sldLayoutId id="214748366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.jp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3.jp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264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8D8B06-F795-431C-9B08-3950A0933D08}"/>
              </a:ext>
            </a:extLst>
          </p:cNvPr>
          <p:cNvSpPr/>
          <p:nvPr/>
        </p:nvSpPr>
        <p:spPr>
          <a:xfrm>
            <a:off x="1092060" y="1232839"/>
            <a:ext cx="45480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</a:rPr>
              <a:t>The matrix </a:t>
            </a:r>
            <a:r>
              <a:rPr lang="en-US" dirty="0">
                <a:solidFill>
                  <a:srgbClr val="231F20"/>
                </a:solidFill>
                <a:latin typeface="MT2MIT"/>
              </a:rPr>
              <a:t>A 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</a:rPr>
              <a:t>is </a:t>
            </a:r>
            <a:r>
              <a:rPr lang="en-US" b="1" i="1" dirty="0">
                <a:solidFill>
                  <a:srgbClr val="231F20"/>
                </a:solidFill>
                <a:latin typeface="Times New Roman" panose="02020603050405020304" pitchFamily="18" charset="0"/>
              </a:rPr>
              <a:t>invertible 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</a:rPr>
              <a:t>if there exists a matrix </a:t>
            </a:r>
            <a:r>
              <a:rPr lang="en-US" dirty="0">
                <a:solidFill>
                  <a:srgbClr val="231F20"/>
                </a:solidFill>
                <a:latin typeface="MT2MIT"/>
              </a:rPr>
              <a:t>A</a:t>
            </a:r>
            <a:r>
              <a:rPr lang="en-US" sz="800" dirty="0">
                <a:solidFill>
                  <a:srgbClr val="231F20"/>
                </a:solidFill>
                <a:latin typeface="MT2MIS"/>
              </a:rPr>
              <a:t>1 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</a:rPr>
              <a:t>such that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52A7-D13F-4E6B-999A-90E22A837164}"/>
              </a:ext>
            </a:extLst>
          </p:cNvPr>
          <p:cNvSpPr txBox="1"/>
          <p:nvPr/>
        </p:nvSpPr>
        <p:spPr>
          <a:xfrm>
            <a:off x="1138500" y="521379"/>
            <a:ext cx="3126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Inverse</a:t>
            </a:r>
            <a:r>
              <a:rPr lang="en-US" dirty="0"/>
              <a:t> </a:t>
            </a:r>
            <a:r>
              <a:rPr lang="en-US" sz="2000" b="1" dirty="0"/>
              <a:t>matrices: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1388E-2516-4B5E-BE70-3761F0BDE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1915371"/>
            <a:ext cx="3409950" cy="35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3A300-E0C2-4608-B98B-9831DF0BF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23" y="2432101"/>
            <a:ext cx="3514725" cy="247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1B4E2-3284-45B5-B9F8-44ABE93FF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059" y="3129233"/>
            <a:ext cx="2679607" cy="16025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4C4397-0375-49C2-980B-50F775AA3526}"/>
              </a:ext>
            </a:extLst>
          </p:cNvPr>
          <p:cNvSpPr/>
          <p:nvPr/>
        </p:nvSpPr>
        <p:spPr>
          <a:xfrm>
            <a:off x="3460471" y="2913455"/>
            <a:ext cx="1994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Inverse of a 2x2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0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52A7-D13F-4E6B-999A-90E22A837164}"/>
              </a:ext>
            </a:extLst>
          </p:cNvPr>
          <p:cNvSpPr txBox="1"/>
          <p:nvPr/>
        </p:nvSpPr>
        <p:spPr>
          <a:xfrm>
            <a:off x="1138500" y="521379"/>
            <a:ext cx="582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Representing equations using matrices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CCA185-5D0E-41B0-8058-C3B17C9CC3B9}"/>
                  </a:ext>
                </a:extLst>
              </p:cNvPr>
              <p:cNvSpPr txBox="1"/>
              <p:nvPr/>
            </p:nvSpPr>
            <p:spPr>
              <a:xfrm>
                <a:off x="1253002" y="1173113"/>
                <a:ext cx="27520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CCA185-5D0E-41B0-8058-C3B17C9CC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02" y="1173113"/>
                <a:ext cx="2752005" cy="307777"/>
              </a:xfrm>
              <a:prstGeom prst="rect">
                <a:avLst/>
              </a:prstGeom>
              <a:blipFill>
                <a:blip r:embed="rId4"/>
                <a:stretch>
                  <a:fillRect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B337B8-567C-4BBC-8453-4867468622F1}"/>
                  </a:ext>
                </a:extLst>
              </p:cNvPr>
              <p:cNvSpPr txBox="1"/>
              <p:nvPr/>
            </p:nvSpPr>
            <p:spPr>
              <a:xfrm>
                <a:off x="1253002" y="1486371"/>
                <a:ext cx="27520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B337B8-567C-4BBC-8453-48674686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02" y="1486371"/>
                <a:ext cx="2752005" cy="307777"/>
              </a:xfrm>
              <a:prstGeom prst="rect">
                <a:avLst/>
              </a:prstGeom>
              <a:blipFill>
                <a:blip r:embed="rId5"/>
                <a:stretch>
                  <a:fillRect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53CD50-78AB-417D-B8C1-519A12EC042C}"/>
                  </a:ext>
                </a:extLst>
              </p:cNvPr>
              <p:cNvSpPr txBox="1"/>
              <p:nvPr/>
            </p:nvSpPr>
            <p:spPr>
              <a:xfrm>
                <a:off x="442520" y="2320071"/>
                <a:ext cx="3676787" cy="513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53CD50-78AB-417D-B8C1-519A12EC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0" y="2320071"/>
                <a:ext cx="3676787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0028E6-AE7D-4B0F-9A78-6EF805E13CE8}"/>
                  </a:ext>
                </a:extLst>
              </p:cNvPr>
              <p:cNvSpPr txBox="1"/>
              <p:nvPr/>
            </p:nvSpPr>
            <p:spPr>
              <a:xfrm>
                <a:off x="2968096" y="2314524"/>
                <a:ext cx="1226657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0028E6-AE7D-4B0F-9A78-6EF805E1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096" y="2314524"/>
                <a:ext cx="1226657" cy="514693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11B07C4-5DC2-4E22-A069-AC847A9DCF72}"/>
              </a:ext>
            </a:extLst>
          </p:cNvPr>
          <p:cNvSpPr txBox="1"/>
          <p:nvPr/>
        </p:nvSpPr>
        <p:spPr>
          <a:xfrm>
            <a:off x="1169454" y="3476369"/>
            <a:ext cx="3597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Coefficients are placed in one matrix</a:t>
            </a:r>
          </a:p>
          <a:p>
            <a:pPr marL="342900" indent="-342900">
              <a:buAutoNum type="arabicPeriod"/>
            </a:pPr>
            <a:r>
              <a:rPr lang="en-US" dirty="0"/>
              <a:t>Variables are placed in another matrix </a:t>
            </a:r>
          </a:p>
          <a:p>
            <a:pPr marL="342900" indent="-342900">
              <a:buAutoNum type="arabicPeriod"/>
            </a:pPr>
            <a:r>
              <a:rPr lang="en-US" dirty="0"/>
              <a:t>Constants are placed in a third matrix </a:t>
            </a:r>
          </a:p>
        </p:txBody>
      </p:sp>
    </p:spTree>
    <p:extLst>
      <p:ext uri="{BB962C8B-B14F-4D97-AF65-F5344CB8AC3E}">
        <p14:creationId xmlns:p14="http://schemas.microsoft.com/office/powerpoint/2010/main" val="199366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 smtClean="0"/>
              <a:t>12</a:t>
            </a:fld>
            <a:endParaRPr lang="en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5">
                <a:extLst>
                  <a:ext uri="{FF2B5EF4-FFF2-40B4-BE49-F238E27FC236}">
                    <a16:creationId xmlns:a16="http://schemas.microsoft.com/office/drawing/2014/main" id="{A7407508-0879-4AB6-B74C-967C825ED30E}"/>
                  </a:ext>
                </a:extLst>
              </p:cNvPr>
              <p:cNvSpPr txBox="1"/>
              <p:nvPr/>
            </p:nvSpPr>
            <p:spPr bwMode="auto">
              <a:xfrm>
                <a:off x="764805" y="1081008"/>
                <a:ext cx="2065338" cy="12128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bject 5">
                <a:extLst>
                  <a:ext uri="{FF2B5EF4-FFF2-40B4-BE49-F238E27FC236}">
                    <a16:creationId xmlns:a16="http://schemas.microsoft.com/office/drawing/2014/main" id="{A7407508-0879-4AB6-B74C-967C825E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4805" y="1081008"/>
                <a:ext cx="2065338" cy="1212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6">
            <a:extLst>
              <a:ext uri="{FF2B5EF4-FFF2-40B4-BE49-F238E27FC236}">
                <a16:creationId xmlns:a16="http://schemas.microsoft.com/office/drawing/2014/main" id="{C111DFAC-D3C0-435C-9E46-17AF4ED2D2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4171" y="1342456"/>
            <a:ext cx="2124075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14CC8F81-62D3-4777-9ACA-C4391F2FE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168" y="1046171"/>
            <a:ext cx="18129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dirty="0"/>
              <a:t>Let’s eliminate y</a:t>
            </a:r>
          </a:p>
        </p:txBody>
      </p:sp>
      <p:sp>
        <p:nvSpPr>
          <p:cNvPr id="31" name="Line 9">
            <a:extLst>
              <a:ext uri="{FF2B5EF4-FFF2-40B4-BE49-F238E27FC236}">
                <a16:creationId xmlns:a16="http://schemas.microsoft.com/office/drawing/2014/main" id="{BC2F8E93-EA80-4109-B94C-5C24330049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5617" y="1581140"/>
            <a:ext cx="2204118" cy="78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10">
                <a:extLst>
                  <a:ext uri="{FF2B5EF4-FFF2-40B4-BE49-F238E27FC236}">
                    <a16:creationId xmlns:a16="http://schemas.microsoft.com/office/drawing/2014/main" id="{D12E4905-0A2F-40C0-9E61-A41BC909E701}"/>
                  </a:ext>
                </a:extLst>
              </p:cNvPr>
              <p:cNvSpPr txBox="1"/>
              <p:nvPr/>
            </p:nvSpPr>
            <p:spPr bwMode="auto">
              <a:xfrm>
                <a:off x="4627742" y="1557525"/>
                <a:ext cx="1911992" cy="3520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𝑎𝑒𝑥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𝑏𝑑𝑥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Object 10">
                <a:extLst>
                  <a:ext uri="{FF2B5EF4-FFF2-40B4-BE49-F238E27FC236}">
                    <a16:creationId xmlns:a16="http://schemas.microsoft.com/office/drawing/2014/main" id="{D12E4905-0A2F-40C0-9E61-A41BC909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7742" y="1557525"/>
                <a:ext cx="1911992" cy="352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11">
                <a:extLst>
                  <a:ext uri="{FF2B5EF4-FFF2-40B4-BE49-F238E27FC236}">
                    <a16:creationId xmlns:a16="http://schemas.microsoft.com/office/drawing/2014/main" id="{42C99660-514B-41C1-8D8E-DCACABD93715}"/>
                  </a:ext>
                </a:extLst>
              </p:cNvPr>
              <p:cNvSpPr txBox="1"/>
              <p:nvPr/>
            </p:nvSpPr>
            <p:spPr bwMode="auto">
              <a:xfrm>
                <a:off x="4612876" y="1786106"/>
                <a:ext cx="1868144" cy="533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bject 11">
                <a:extLst>
                  <a:ext uri="{FF2B5EF4-FFF2-40B4-BE49-F238E27FC236}">
                    <a16:creationId xmlns:a16="http://schemas.microsoft.com/office/drawing/2014/main" id="{42C99660-514B-41C1-8D8E-DCACABD9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2876" y="1786106"/>
                <a:ext cx="1868144" cy="53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12">
                <a:extLst>
                  <a:ext uri="{FF2B5EF4-FFF2-40B4-BE49-F238E27FC236}">
                    <a16:creationId xmlns:a16="http://schemas.microsoft.com/office/drawing/2014/main" id="{10C12898-C2A4-4EBB-9EF8-820C9EC025C7}"/>
                  </a:ext>
                </a:extLst>
              </p:cNvPr>
              <p:cNvSpPr txBox="1"/>
              <p:nvPr/>
            </p:nvSpPr>
            <p:spPr bwMode="auto">
              <a:xfrm>
                <a:off x="4481495" y="2394470"/>
                <a:ext cx="2173288" cy="11017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Object 12">
                <a:extLst>
                  <a:ext uri="{FF2B5EF4-FFF2-40B4-BE49-F238E27FC236}">
                    <a16:creationId xmlns:a16="http://schemas.microsoft.com/office/drawing/2014/main" id="{10C12898-C2A4-4EBB-9EF8-820C9EC02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1495" y="2394470"/>
                <a:ext cx="2173288" cy="1101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3">
                <a:extLst>
                  <a:ext uri="{FF2B5EF4-FFF2-40B4-BE49-F238E27FC236}">
                    <a16:creationId xmlns:a16="http://schemas.microsoft.com/office/drawing/2014/main" id="{00C68303-C66C-4080-AD83-C5F072FC6B49}"/>
                  </a:ext>
                </a:extLst>
              </p:cNvPr>
              <p:cNvSpPr txBox="1"/>
              <p:nvPr/>
            </p:nvSpPr>
            <p:spPr bwMode="auto">
              <a:xfrm>
                <a:off x="4781703" y="1071300"/>
                <a:ext cx="2813050" cy="5048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𝑏𝑒𝑦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𝑐𝑒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Object 13">
                <a:extLst>
                  <a:ext uri="{FF2B5EF4-FFF2-40B4-BE49-F238E27FC236}">
                    <a16:creationId xmlns:a16="http://schemas.microsoft.com/office/drawing/2014/main" id="{00C68303-C66C-4080-AD83-C5F072FC6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1703" y="1071300"/>
                <a:ext cx="2813050" cy="504827"/>
              </a:xfrm>
              <a:prstGeom prst="rect">
                <a:avLst/>
              </a:prstGeom>
              <a:blipFill>
                <a:blip r:embed="rId8"/>
                <a:stretch>
                  <a:fillRect b="-241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 Box 15">
            <a:extLst>
              <a:ext uri="{FF2B5EF4-FFF2-40B4-BE49-F238E27FC236}">
                <a16:creationId xmlns:a16="http://schemas.microsoft.com/office/drawing/2014/main" id="{DFB41D94-3A29-4636-90A1-46C26DC07E6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871538" y="5194707"/>
            <a:ext cx="2565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/>
              <a:t>Look familiar?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6">
                <a:extLst>
                  <a:ext uri="{FF2B5EF4-FFF2-40B4-BE49-F238E27FC236}">
                    <a16:creationId xmlns:a16="http://schemas.microsoft.com/office/drawing/2014/main" id="{68E3E587-EC3C-4743-8A8A-06D17946F9C8}"/>
                  </a:ext>
                </a:extLst>
              </p:cNvPr>
              <p:cNvSpPr txBox="1"/>
              <p:nvPr/>
            </p:nvSpPr>
            <p:spPr bwMode="auto">
              <a:xfrm>
                <a:off x="4481495" y="3716721"/>
                <a:ext cx="1658937" cy="9965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bject 16">
                <a:extLst>
                  <a:ext uri="{FF2B5EF4-FFF2-40B4-BE49-F238E27FC236}">
                    <a16:creationId xmlns:a16="http://schemas.microsoft.com/office/drawing/2014/main" id="{68E3E587-EC3C-4743-8A8A-06D17946F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1495" y="3716721"/>
                <a:ext cx="1658937" cy="9965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bject 4">
                <a:extLst>
                  <a:ext uri="{FF2B5EF4-FFF2-40B4-BE49-F238E27FC236}">
                    <a16:creationId xmlns:a16="http://schemas.microsoft.com/office/drawing/2014/main" id="{EC537182-470D-4D91-9145-24589E1707D4}"/>
                  </a:ext>
                </a:extLst>
              </p:cNvPr>
              <p:cNvSpPr txBox="1"/>
              <p:nvPr/>
            </p:nvSpPr>
            <p:spPr bwMode="auto">
              <a:xfrm>
                <a:off x="2506630" y="2398240"/>
                <a:ext cx="1658937" cy="5321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𝑐𝑑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Object 4">
                <a:extLst>
                  <a:ext uri="{FF2B5EF4-FFF2-40B4-BE49-F238E27FC236}">
                    <a16:creationId xmlns:a16="http://schemas.microsoft.com/office/drawing/2014/main" id="{EC537182-470D-4D91-9145-24589E170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6630" y="2398240"/>
                <a:ext cx="1658937" cy="532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bject 7">
                <a:extLst>
                  <a:ext uri="{FF2B5EF4-FFF2-40B4-BE49-F238E27FC236}">
                    <a16:creationId xmlns:a16="http://schemas.microsoft.com/office/drawing/2014/main" id="{17E694AE-0FF2-413E-8E58-20F5978F0767}"/>
                  </a:ext>
                </a:extLst>
              </p:cNvPr>
              <p:cNvSpPr txBox="1"/>
              <p:nvPr/>
            </p:nvSpPr>
            <p:spPr bwMode="auto">
              <a:xfrm>
                <a:off x="2607118" y="3758214"/>
                <a:ext cx="1194640" cy="10542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Object 7">
                <a:extLst>
                  <a:ext uri="{FF2B5EF4-FFF2-40B4-BE49-F238E27FC236}">
                    <a16:creationId xmlns:a16="http://schemas.microsoft.com/office/drawing/2014/main" id="{17E694AE-0FF2-413E-8E58-20F5978F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7118" y="3758214"/>
                <a:ext cx="1194640" cy="10542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D544CD5B-76CB-458C-BC63-8F670886AE69}"/>
              </a:ext>
            </a:extLst>
          </p:cNvPr>
          <p:cNvSpPr txBox="1"/>
          <p:nvPr/>
        </p:nvSpPr>
        <p:spPr>
          <a:xfrm>
            <a:off x="1258506" y="334428"/>
            <a:ext cx="415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Solving using </a:t>
            </a:r>
            <a:r>
              <a:rPr lang="en-US" sz="2000" b="1" dirty="0" err="1"/>
              <a:t>cramer’s</a:t>
            </a:r>
            <a:r>
              <a:rPr lang="en-US" sz="2000" b="1" dirty="0"/>
              <a:t> method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6F5E07-D478-41FB-BA71-C5B2963850BA}"/>
              </a:ext>
            </a:extLst>
          </p:cNvPr>
          <p:cNvCxnSpPr/>
          <p:nvPr/>
        </p:nvCxnSpPr>
        <p:spPr>
          <a:xfrm flipH="1">
            <a:off x="3650876" y="1909594"/>
            <a:ext cx="830619" cy="484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2274CA-2BEE-408B-98BD-B4CBB8CC580C}"/>
              </a:ext>
            </a:extLst>
          </p:cNvPr>
          <p:cNvCxnSpPr/>
          <p:nvPr/>
        </p:nvCxnSpPr>
        <p:spPr>
          <a:xfrm flipH="1">
            <a:off x="5697536" y="2112584"/>
            <a:ext cx="490692" cy="37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4A2FE0D-9DF2-4336-BB4B-A10FACEB861C}"/>
              </a:ext>
            </a:extLst>
          </p:cNvPr>
          <p:cNvSpPr txBox="1"/>
          <p:nvPr/>
        </p:nvSpPr>
        <p:spPr>
          <a:xfrm>
            <a:off x="3763497" y="3242877"/>
            <a:ext cx="1272427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Determinants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5A8046B-49D4-42D3-B33D-20858C76EE61}"/>
              </a:ext>
            </a:extLst>
          </p:cNvPr>
          <p:cNvCxnSpPr/>
          <p:nvPr/>
        </p:nvCxnSpPr>
        <p:spPr>
          <a:xfrm flipH="1" flipV="1">
            <a:off x="3627618" y="2945332"/>
            <a:ext cx="174140" cy="252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EE40923-633C-4211-8D19-DB323724C24B}"/>
              </a:ext>
            </a:extLst>
          </p:cNvPr>
          <p:cNvCxnSpPr/>
          <p:nvPr/>
        </p:nvCxnSpPr>
        <p:spPr>
          <a:xfrm flipV="1">
            <a:off x="4781703" y="2945332"/>
            <a:ext cx="146644" cy="246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F2D74F-388A-403B-8DE7-1BA2590D21CF}"/>
              </a:ext>
            </a:extLst>
          </p:cNvPr>
          <p:cNvSpPr/>
          <p:nvPr/>
        </p:nvSpPr>
        <p:spPr>
          <a:xfrm>
            <a:off x="5903707" y="2359882"/>
            <a:ext cx="3161385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np.matrix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('1 2;6 -3’)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np.matrix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('3 2;8 -3’)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np.matrix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('1 3;6 8’)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det1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np.linalg.det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det2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np.linalg.det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det3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np.linalg.det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(A2)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 ('x = ', det2/det1)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print('y = ', det3/det1)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C2920DD-9D97-4820-9D96-F6E372D2EAF7}"/>
                  </a:ext>
                </a:extLst>
              </p:cNvPr>
              <p:cNvSpPr txBox="1"/>
              <p:nvPr/>
            </p:nvSpPr>
            <p:spPr>
              <a:xfrm>
                <a:off x="6279094" y="1795689"/>
                <a:ext cx="27520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C2920DD-9D97-4820-9D96-F6E372D2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094" y="1795689"/>
                <a:ext cx="2752005" cy="307777"/>
              </a:xfrm>
              <a:prstGeom prst="rect">
                <a:avLst/>
              </a:prstGeom>
              <a:blipFill>
                <a:blip r:embed="rId12"/>
                <a:stretch>
                  <a:fillRect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4A1DBCF-6D4F-464D-A0AA-6E998B0D996A}"/>
                  </a:ext>
                </a:extLst>
              </p:cNvPr>
              <p:cNvSpPr txBox="1"/>
              <p:nvPr/>
            </p:nvSpPr>
            <p:spPr>
              <a:xfrm>
                <a:off x="6290111" y="2037332"/>
                <a:ext cx="27520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4A1DBCF-6D4F-464D-A0AA-6E998B0D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111" y="2037332"/>
                <a:ext cx="2752005" cy="307777"/>
              </a:xfrm>
              <a:prstGeom prst="rect">
                <a:avLst/>
              </a:prstGeom>
              <a:blipFill>
                <a:blip r:embed="rId13"/>
                <a:stretch>
                  <a:fillRect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D7E31B59-63E7-4F9B-A405-252F26397F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2655" y="4177057"/>
            <a:ext cx="23812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52A7-D13F-4E6B-999A-90E22A837164}"/>
              </a:ext>
            </a:extLst>
          </p:cNvPr>
          <p:cNvSpPr txBox="1"/>
          <p:nvPr/>
        </p:nvSpPr>
        <p:spPr>
          <a:xfrm>
            <a:off x="1138500" y="521379"/>
            <a:ext cx="582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Solving  by using matrices inverses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0B927-8BA8-4F90-B2C7-C78E23CFD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628" y="1698994"/>
            <a:ext cx="3324225" cy="266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04115-B036-4FF1-8404-F3BC000EAF99}"/>
              </a:ext>
            </a:extLst>
          </p:cNvPr>
          <p:cNvSpPr txBox="1"/>
          <p:nvPr/>
        </p:nvSpPr>
        <p:spPr>
          <a:xfrm>
            <a:off x="1253002" y="1363159"/>
            <a:ext cx="44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inverse matrix is the opposite of multiplication: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291470-319F-4F0E-98AA-8487B24297BC}"/>
              </a:ext>
            </a:extLst>
          </p:cNvPr>
          <p:cNvSpPr/>
          <p:nvPr/>
        </p:nvSpPr>
        <p:spPr>
          <a:xfrm>
            <a:off x="5688132" y="1863665"/>
            <a:ext cx="306442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np.matrix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('1 2;6 -3’)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([3, 8])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(A).dot(B)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‘,X)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EED7C9-1BCE-4592-BA2D-2298868D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132" y="3184126"/>
            <a:ext cx="2381250" cy="571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2768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52A7-D13F-4E6B-999A-90E22A837164}"/>
              </a:ext>
            </a:extLst>
          </p:cNvPr>
          <p:cNvSpPr txBox="1"/>
          <p:nvPr/>
        </p:nvSpPr>
        <p:spPr>
          <a:xfrm>
            <a:off x="1138500" y="521379"/>
            <a:ext cx="582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Solving using </a:t>
            </a:r>
            <a:r>
              <a:rPr lang="en-US" sz="2000" b="1" dirty="0" err="1"/>
              <a:t>scipy</a:t>
            </a:r>
            <a:r>
              <a:rPr lang="en-US" sz="2000" b="1" dirty="0"/>
              <a:t> or </a:t>
            </a:r>
            <a:r>
              <a:rPr lang="en-US" sz="2000" b="1" dirty="0" err="1"/>
              <a:t>numpy</a:t>
            </a:r>
            <a:r>
              <a:rPr lang="en-US" sz="2000" b="1" dirty="0"/>
              <a:t> libraries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CCA185-5D0E-41B0-8058-C3B17C9CC3B9}"/>
                  </a:ext>
                </a:extLst>
              </p:cNvPr>
              <p:cNvSpPr txBox="1"/>
              <p:nvPr/>
            </p:nvSpPr>
            <p:spPr>
              <a:xfrm>
                <a:off x="1253002" y="1173113"/>
                <a:ext cx="27520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CCA185-5D0E-41B0-8058-C3B17C9CC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02" y="1173113"/>
                <a:ext cx="2752005" cy="307777"/>
              </a:xfrm>
              <a:prstGeom prst="rect">
                <a:avLst/>
              </a:prstGeom>
              <a:blipFill>
                <a:blip r:embed="rId4"/>
                <a:stretch>
                  <a:fillRect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B337B8-567C-4BBC-8453-4867468622F1}"/>
                  </a:ext>
                </a:extLst>
              </p:cNvPr>
              <p:cNvSpPr txBox="1"/>
              <p:nvPr/>
            </p:nvSpPr>
            <p:spPr>
              <a:xfrm>
                <a:off x="1253002" y="1486371"/>
                <a:ext cx="27520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B337B8-567C-4BBC-8453-48674686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02" y="1486371"/>
                <a:ext cx="2752005" cy="307777"/>
              </a:xfrm>
              <a:prstGeom prst="rect">
                <a:avLst/>
              </a:prstGeom>
              <a:blipFill>
                <a:blip r:embed="rId5"/>
                <a:stretch>
                  <a:fillRect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53CD50-78AB-417D-B8C1-519A12EC042C}"/>
                  </a:ext>
                </a:extLst>
              </p:cNvPr>
              <p:cNvSpPr txBox="1"/>
              <p:nvPr/>
            </p:nvSpPr>
            <p:spPr>
              <a:xfrm>
                <a:off x="442520" y="2320071"/>
                <a:ext cx="3676787" cy="513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53CD50-78AB-417D-B8C1-519A12EC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0" y="2320071"/>
                <a:ext cx="3676787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0028E6-AE7D-4B0F-9A78-6EF805E13CE8}"/>
                  </a:ext>
                </a:extLst>
              </p:cNvPr>
              <p:cNvSpPr txBox="1"/>
              <p:nvPr/>
            </p:nvSpPr>
            <p:spPr>
              <a:xfrm>
                <a:off x="2968096" y="2314524"/>
                <a:ext cx="1226657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0028E6-AE7D-4B0F-9A78-6EF805E1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096" y="2314524"/>
                <a:ext cx="1226657" cy="514693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55E3E61F-EBE9-4AAB-AEBE-368C12550345}"/>
              </a:ext>
            </a:extLst>
          </p:cNvPr>
          <p:cNvSpPr/>
          <p:nvPr/>
        </p:nvSpPr>
        <p:spPr>
          <a:xfrm>
            <a:off x="5169908" y="1480890"/>
            <a:ext cx="338687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scipy</a:t>
            </a:r>
            <a:r>
              <a:rPr lang="en-US" dirty="0"/>
              <a:t> as la </a:t>
            </a:r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endParaRPr lang="en-US" dirty="0"/>
          </a:p>
          <a:p>
            <a:r>
              <a:rPr lang="en-US" dirty="0"/>
              <a:t>x = </a:t>
            </a:r>
            <a:r>
              <a:rPr lang="en-US" dirty="0" err="1"/>
              <a:t>np.linalg.solve</a:t>
            </a:r>
            <a:r>
              <a:rPr lang="en-US" dirty="0"/>
              <a:t>(</a:t>
            </a:r>
            <a:r>
              <a:rPr lang="en-US" dirty="0" err="1"/>
              <a:t>M,b</a:t>
            </a:r>
            <a:r>
              <a:rPr lang="en-US" dirty="0"/>
              <a:t>)</a:t>
            </a:r>
          </a:p>
          <a:p>
            <a:r>
              <a:rPr lang="en-US" dirty="0"/>
              <a:t>y  = </a:t>
            </a:r>
            <a:r>
              <a:rPr lang="en-US" dirty="0" err="1"/>
              <a:t>la.linalg.solve</a:t>
            </a:r>
            <a:r>
              <a:rPr lang="en-US" dirty="0"/>
              <a:t>(</a:t>
            </a:r>
            <a:r>
              <a:rPr lang="en-US" dirty="0" err="1"/>
              <a:t>M,b</a:t>
            </a:r>
            <a:r>
              <a:rPr lang="en-US" dirty="0"/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52C8E6-AA3D-4C3E-B69C-C6A316A55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9163" y="2888328"/>
            <a:ext cx="2381250" cy="571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852BC972-522C-4896-B52A-96B7C308F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02" y="3483588"/>
            <a:ext cx="7975260" cy="738664"/>
          </a:xfrm>
          <a:prstGeom prst="rect">
            <a:avLst/>
          </a:prstGeom>
          <a:solidFill>
            <a:srgbClr val="FED58A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err="1"/>
              <a:t>numpy.linalg</a:t>
            </a:r>
            <a:r>
              <a:rPr lang="en-US" altLang="en-US" b="1" dirty="0"/>
              <a:t> </a:t>
            </a:r>
            <a:r>
              <a:rPr lang="en-US" altLang="en-US" dirty="0"/>
              <a:t>for more linear algebra functions.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Note that although </a:t>
            </a:r>
            <a:r>
              <a:rPr lang="en-US" altLang="en-US" b="1" dirty="0" err="1"/>
              <a:t>scipy.linalg</a:t>
            </a:r>
            <a:r>
              <a:rPr lang="en-US" altLang="en-US" b="1" dirty="0"/>
              <a:t> </a:t>
            </a:r>
            <a:r>
              <a:rPr lang="en-US" altLang="en-US" dirty="0"/>
              <a:t>imports most of them, identically named functions from </a:t>
            </a:r>
            <a:r>
              <a:rPr lang="en-US" altLang="en-US" dirty="0" err="1"/>
              <a:t>scipy.linalg</a:t>
            </a:r>
            <a:r>
              <a:rPr lang="en-US" altLang="en-US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may offer more or slightly differing functionality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7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FAC804-3E10-4A59-9EB2-F25E8B67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76" y="623841"/>
            <a:ext cx="3905250" cy="1800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A805C3-768C-412F-906C-6DB6ED474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97" y="2571750"/>
            <a:ext cx="4312598" cy="1376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6096B-DB76-42D2-A515-28D721041359}"/>
              </a:ext>
            </a:extLst>
          </p:cNvPr>
          <p:cNvSpPr/>
          <p:nvPr/>
        </p:nvSpPr>
        <p:spPr>
          <a:xfrm>
            <a:off x="4801119" y="500090"/>
            <a:ext cx="3386875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 = []; l1 = []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fig,ax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(3,1)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([[1,3,-5, 2], [0,4,-2,1], [2,-1,3,-1],[1,1,1,1]])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([0,6,5,10])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l.append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np.linalg.solve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M,b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l1.append(x)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ax[0].axis('off')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ax[0].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ax[1].axis('off')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ax[1].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ax[2].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ax[2].axis('off')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7B32A-F841-49DB-9061-0A51C5C3E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461" y="2842961"/>
            <a:ext cx="1954672" cy="1676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7E2FEE-350A-4326-B5B2-FB4FB5DB03DA}"/>
              </a:ext>
            </a:extLst>
          </p:cNvPr>
          <p:cNvSpPr/>
          <p:nvPr/>
        </p:nvSpPr>
        <p:spPr>
          <a:xfrm>
            <a:off x="1991594" y="425784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https://matplotlib.org/3.3.3/api/_as_gen/matplotlib.pyplot.imshow.html</a:t>
            </a:r>
          </a:p>
        </p:txBody>
      </p:sp>
    </p:spTree>
    <p:extLst>
      <p:ext uri="{BB962C8B-B14F-4D97-AF65-F5344CB8AC3E}">
        <p14:creationId xmlns:p14="http://schemas.microsoft.com/office/powerpoint/2010/main" val="1858436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64C2A9-4875-4ADE-B10D-BDC0BE028F86}"/>
              </a:ext>
            </a:extLst>
          </p:cNvPr>
          <p:cNvSpPr/>
          <p:nvPr/>
        </p:nvSpPr>
        <p:spPr>
          <a:xfrm>
            <a:off x="1742237" y="1563801"/>
            <a:ext cx="59444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/>
              <a:t>Gaussian elimination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/>
              <a:t>For large matrices with many zeros, sparse matrix methods can be used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58989E-A3CF-4231-836A-1EACC0266540}"/>
              </a:ext>
            </a:extLst>
          </p:cNvPr>
          <p:cNvSpPr/>
          <p:nvPr/>
        </p:nvSpPr>
        <p:spPr>
          <a:xfrm>
            <a:off x="2089128" y="474123"/>
            <a:ext cx="3927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Other Methods of Matrix Solution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175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E32C4-4549-4CE8-876C-1999AB81D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98"/>
          <a:stretch/>
        </p:blipFill>
        <p:spPr>
          <a:xfrm>
            <a:off x="1253002" y="3051904"/>
            <a:ext cx="5652528" cy="1213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EE1FD-5F73-4595-9718-486E9ACDB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178" b="85419"/>
          <a:stretch/>
        </p:blipFill>
        <p:spPr>
          <a:xfrm>
            <a:off x="1880207" y="2794602"/>
            <a:ext cx="1360535" cy="212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CFAD7-8061-45A3-8ED1-3B5914F776AD}"/>
              </a:ext>
            </a:extLst>
          </p:cNvPr>
          <p:cNvSpPr txBox="1"/>
          <p:nvPr/>
        </p:nvSpPr>
        <p:spPr>
          <a:xfrm>
            <a:off x="1344706" y="2743200"/>
            <a:ext cx="44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A8710621-7815-4C80-B775-29D1DDA48B20}"/>
              </a:ext>
            </a:extLst>
          </p:cNvPr>
          <p:cNvSpPr txBox="1"/>
          <p:nvPr/>
        </p:nvSpPr>
        <p:spPr>
          <a:xfrm>
            <a:off x="1433699" y="833405"/>
            <a:ext cx="44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7169CE1F-4D7F-4E20-A0BF-DA162C10A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700" y="1218002"/>
            <a:ext cx="4122000" cy="619898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045E692A-4DCD-456E-823D-599ACD2516D9}"/>
              </a:ext>
            </a:extLst>
          </p:cNvPr>
          <p:cNvSpPr txBox="1"/>
          <p:nvPr/>
        </p:nvSpPr>
        <p:spPr>
          <a:xfrm>
            <a:off x="1791214" y="834332"/>
            <a:ext cx="91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0576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EE1FD-5F73-4595-9718-486E9ACDB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178" b="85419"/>
          <a:stretch/>
        </p:blipFill>
        <p:spPr>
          <a:xfrm>
            <a:off x="1963650" y="771401"/>
            <a:ext cx="1360535" cy="212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CFAD7-8061-45A3-8ED1-3B5914F776AD}"/>
              </a:ext>
            </a:extLst>
          </p:cNvPr>
          <p:cNvSpPr txBox="1"/>
          <p:nvPr/>
        </p:nvSpPr>
        <p:spPr>
          <a:xfrm>
            <a:off x="1477355" y="719915"/>
            <a:ext cx="44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0F976-1181-4E86-A6ED-78D17E2E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004" y="1052913"/>
            <a:ext cx="4045139" cy="559558"/>
          </a:xfrm>
          <a:prstGeom prst="rect">
            <a:avLst/>
          </a:prstGeom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E204D449-18D2-49F0-9EFC-8A6D28FAE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507" y="2495999"/>
            <a:ext cx="5652528" cy="1619809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3B62AD43-64F1-4252-ADD4-CFB21D645F98}"/>
              </a:ext>
            </a:extLst>
          </p:cNvPr>
          <p:cNvSpPr txBox="1"/>
          <p:nvPr/>
        </p:nvSpPr>
        <p:spPr>
          <a:xfrm>
            <a:off x="1254101" y="2078002"/>
            <a:ext cx="44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3D8CE460-86F9-4C91-8794-2A60EC78875C}"/>
              </a:ext>
            </a:extLst>
          </p:cNvPr>
          <p:cNvSpPr txBox="1"/>
          <p:nvPr/>
        </p:nvSpPr>
        <p:spPr>
          <a:xfrm>
            <a:off x="1356830" y="2443579"/>
            <a:ext cx="44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819666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BB6C7-3C7E-436A-BA16-10ACE502F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7"/>
          <a:stretch/>
        </p:blipFill>
        <p:spPr>
          <a:xfrm>
            <a:off x="1559858" y="862220"/>
            <a:ext cx="5335491" cy="8902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613A81-1B6B-47BD-9C46-661FEE3E5273}"/>
              </a:ext>
            </a:extLst>
          </p:cNvPr>
          <p:cNvSpPr txBox="1"/>
          <p:nvPr/>
        </p:nvSpPr>
        <p:spPr>
          <a:xfrm>
            <a:off x="1174789" y="872944"/>
            <a:ext cx="46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2A8E2-4442-4EAF-AFDD-ADBC9C6B2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857" y="2205607"/>
            <a:ext cx="5376535" cy="6872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D2AD64-3E62-4C30-AD2A-6792360C0D0E}"/>
              </a:ext>
            </a:extLst>
          </p:cNvPr>
          <p:cNvSpPr txBox="1"/>
          <p:nvPr/>
        </p:nvSpPr>
        <p:spPr>
          <a:xfrm>
            <a:off x="1320878" y="2207125"/>
            <a:ext cx="46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37EB1-00A5-4EB0-ACFF-1607A6491BA8}"/>
              </a:ext>
            </a:extLst>
          </p:cNvPr>
          <p:cNvSpPr txBox="1"/>
          <p:nvPr/>
        </p:nvSpPr>
        <p:spPr>
          <a:xfrm>
            <a:off x="3059206" y="2969884"/>
            <a:ext cx="2655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the result using matplotlib</a:t>
            </a:r>
          </a:p>
        </p:txBody>
      </p:sp>
    </p:spTree>
    <p:extLst>
      <p:ext uri="{BB962C8B-B14F-4D97-AF65-F5344CB8AC3E}">
        <p14:creationId xmlns:p14="http://schemas.microsoft.com/office/powerpoint/2010/main" val="416136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rgbClr val="FFFF00"/>
                </a:solidFill>
                <a:latin typeface="Courier Std" panose="02070409020205020404" pitchFamily="49" charset="0"/>
              </a:rPr>
              <a:t>&lt;Matrices&gt; </a:t>
            </a:r>
            <a:endParaRPr lang="pt-PT" sz="3750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42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08F23-98CB-4E62-BC31-A2C450FFEEB7}"/>
              </a:ext>
            </a:extLst>
          </p:cNvPr>
          <p:cNvSpPr txBox="1"/>
          <p:nvPr/>
        </p:nvSpPr>
        <p:spPr>
          <a:xfrm>
            <a:off x="988999" y="979046"/>
            <a:ext cx="46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2C2B2-5818-48BD-B875-C09145E1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34" y="979046"/>
            <a:ext cx="4948203" cy="1891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629DC4-0C6A-46B6-8FC2-1826F0A397D9}"/>
              </a:ext>
            </a:extLst>
          </p:cNvPr>
          <p:cNvSpPr txBox="1"/>
          <p:nvPr/>
        </p:nvSpPr>
        <p:spPr>
          <a:xfrm>
            <a:off x="1580028" y="3173640"/>
            <a:ext cx="4123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 matrix exercise from the 4</a:t>
            </a:r>
            <a:r>
              <a:rPr lang="en-US" baseline="30000" dirty="0"/>
              <a:t>th</a:t>
            </a:r>
            <a:r>
              <a:rPr lang="en-US" dirty="0"/>
              <a:t> list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CFD44-04B0-4B97-B0D3-CD2C90217E53}"/>
              </a:ext>
            </a:extLst>
          </p:cNvPr>
          <p:cNvSpPr txBox="1"/>
          <p:nvPr/>
        </p:nvSpPr>
        <p:spPr>
          <a:xfrm>
            <a:off x="988999" y="3130701"/>
            <a:ext cx="46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7AABA2-7D89-4F12-932D-AECE762BD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37" y="957647"/>
            <a:ext cx="2269324" cy="147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0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8E384-8305-4895-8589-813408F5B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it work </a:t>
            </a:r>
          </a:p>
          <a:p>
            <a:r>
              <a:rPr lang="en-US" dirty="0">
                <a:solidFill>
                  <a:schemeClr val="bg1"/>
                </a:solidFill>
              </a:rPr>
              <a:t>Make it Right </a:t>
            </a:r>
          </a:p>
          <a:p>
            <a:r>
              <a:rPr lang="en-US" dirty="0">
                <a:solidFill>
                  <a:schemeClr val="bg1"/>
                </a:solidFill>
              </a:rPr>
              <a:t>Make it Fast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2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7149A6-6E9B-45CB-AF4B-331291CBDB39}"/>
              </a:ext>
            </a:extLst>
          </p:cNvPr>
          <p:cNvSpPr txBox="1"/>
          <p:nvPr/>
        </p:nvSpPr>
        <p:spPr>
          <a:xfrm>
            <a:off x="1580300" y="401425"/>
            <a:ext cx="2554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Matrices Fundamentals </a:t>
            </a: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734922FE-A1DF-4B94-901C-314D1AD1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78" y="834413"/>
            <a:ext cx="4352792" cy="39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19B90E-FB7C-46F5-9FAE-9981CE25084D}"/>
                  </a:ext>
                </a:extLst>
              </p:cNvPr>
              <p:cNvSpPr txBox="1"/>
              <p:nvPr/>
            </p:nvSpPr>
            <p:spPr>
              <a:xfrm>
                <a:off x="5703060" y="4090405"/>
                <a:ext cx="1494264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Positions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19B90E-FB7C-46F5-9FAE-9981CE250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60" y="4090405"/>
                <a:ext cx="1494264" cy="325089"/>
              </a:xfrm>
              <a:prstGeom prst="rect">
                <a:avLst/>
              </a:prstGeom>
              <a:blipFill>
                <a:blip r:embed="rId5"/>
                <a:stretch>
                  <a:fillRect l="-1224"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363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77CF6A-5DC9-4AA3-A093-1E4109D05D65}"/>
                  </a:ext>
                </a:extLst>
              </p:cNvPr>
              <p:cNvSpPr/>
              <p:nvPr/>
            </p:nvSpPr>
            <p:spPr>
              <a:xfrm>
                <a:off x="6605687" y="804843"/>
                <a:ext cx="1030026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77CF6A-5DC9-4AA3-A093-1E4109D05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687" y="804843"/>
                <a:ext cx="1030026" cy="662104"/>
              </a:xfrm>
              <a:prstGeom prst="rect">
                <a:avLst/>
              </a:prstGeom>
              <a:blipFill>
                <a:blip r:embed="rId4"/>
                <a:stretch>
                  <a:fillRect l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8935007-660E-4F0A-BC74-3D87BD994BF3}"/>
                  </a:ext>
                </a:extLst>
              </p:cNvPr>
              <p:cNvSpPr/>
              <p:nvPr/>
            </p:nvSpPr>
            <p:spPr>
              <a:xfrm>
                <a:off x="880965" y="1123689"/>
                <a:ext cx="10124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8935007-660E-4F0A-BC74-3D87BD994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65" y="1123689"/>
                <a:ext cx="1012457" cy="307777"/>
              </a:xfrm>
              <a:prstGeom prst="rect">
                <a:avLst/>
              </a:prstGeom>
              <a:blipFill>
                <a:blip r:embed="rId5"/>
                <a:stretch>
                  <a:fillRect l="-1807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882CFA-3F70-48D7-8907-47E3E64E54A8}"/>
                  </a:ext>
                </a:extLst>
              </p:cNvPr>
              <p:cNvSpPr/>
              <p:nvPr/>
            </p:nvSpPr>
            <p:spPr>
              <a:xfrm>
                <a:off x="3187631" y="1053392"/>
                <a:ext cx="739048" cy="450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882CFA-3F70-48D7-8907-47E3E64E5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31" y="1053392"/>
                <a:ext cx="739048" cy="450188"/>
              </a:xfrm>
              <a:prstGeom prst="rect">
                <a:avLst/>
              </a:prstGeom>
              <a:blipFill>
                <a:blip r:embed="rId6"/>
                <a:stretch>
                  <a:fillRect l="-2479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1E605F-41CE-4094-97FA-5C0230739EF5}"/>
                  </a:ext>
                </a:extLst>
              </p:cNvPr>
              <p:cNvSpPr/>
              <p:nvPr/>
            </p:nvSpPr>
            <p:spPr>
              <a:xfrm>
                <a:off x="4873558" y="1009505"/>
                <a:ext cx="1367426" cy="451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7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1E605F-41CE-4094-97FA-5C0230739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558" y="1009505"/>
                <a:ext cx="1367426" cy="451598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12FD1A2-504A-4CAA-87AA-E63DD7CE29CC}"/>
              </a:ext>
            </a:extLst>
          </p:cNvPr>
          <p:cNvSpPr txBox="1"/>
          <p:nvPr/>
        </p:nvSpPr>
        <p:spPr>
          <a:xfrm>
            <a:off x="1131054" y="349047"/>
            <a:ext cx="115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Types</a:t>
            </a:r>
            <a:r>
              <a:rPr lang="en-US" dirty="0"/>
              <a:t>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70CBC-B2EA-4CFD-8685-51AB22BBAD24}"/>
              </a:ext>
            </a:extLst>
          </p:cNvPr>
          <p:cNvSpPr txBox="1"/>
          <p:nvPr/>
        </p:nvSpPr>
        <p:spPr>
          <a:xfrm>
            <a:off x="903891" y="1442873"/>
            <a:ext cx="1094036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Row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A8649B-8857-4F7F-B0F9-DF1308814CA9}"/>
              </a:ext>
            </a:extLst>
          </p:cNvPr>
          <p:cNvSpPr txBox="1"/>
          <p:nvPr/>
        </p:nvSpPr>
        <p:spPr>
          <a:xfrm>
            <a:off x="2978503" y="1512319"/>
            <a:ext cx="1566407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Column matrix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92EE9-66A7-450F-8F65-765535DBABEE}"/>
              </a:ext>
            </a:extLst>
          </p:cNvPr>
          <p:cNvSpPr txBox="1"/>
          <p:nvPr/>
        </p:nvSpPr>
        <p:spPr>
          <a:xfrm>
            <a:off x="5502130" y="1500381"/>
            <a:ext cx="2082503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Rectangular matrices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C9A21E-4EE5-4510-8C49-14A85255B48B}"/>
              </a:ext>
            </a:extLst>
          </p:cNvPr>
          <p:cNvSpPr/>
          <p:nvPr/>
        </p:nvSpPr>
        <p:spPr>
          <a:xfrm>
            <a:off x="6721212" y="1759975"/>
            <a:ext cx="1552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rows  m = 3</a:t>
            </a:r>
          </a:p>
          <a:p>
            <a:r>
              <a:rPr lang="en-US" dirty="0"/>
              <a:t>columns n = 2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2EAA6-FB3F-4A30-BB38-4579763DFD0D}"/>
              </a:ext>
            </a:extLst>
          </p:cNvPr>
          <p:cNvSpPr/>
          <p:nvPr/>
        </p:nvSpPr>
        <p:spPr>
          <a:xfrm>
            <a:off x="5008813" y="1763477"/>
            <a:ext cx="1552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rows  m = 2             </a:t>
            </a:r>
          </a:p>
          <a:p>
            <a:r>
              <a:rPr lang="en-US" dirty="0"/>
              <a:t>columns n = 2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5AFF6-D3A0-49BD-8C85-3A8E0400D7D2}"/>
              </a:ext>
            </a:extLst>
          </p:cNvPr>
          <p:cNvSpPr/>
          <p:nvPr/>
        </p:nvSpPr>
        <p:spPr>
          <a:xfrm>
            <a:off x="3022122" y="1862585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rows  m = 2            </a:t>
            </a:r>
          </a:p>
          <a:p>
            <a:r>
              <a:rPr lang="en-US" dirty="0"/>
              <a:t>columns n = 1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91AC0C-6BDE-43DB-A5CD-A6818D578446}"/>
              </a:ext>
            </a:extLst>
          </p:cNvPr>
          <p:cNvSpPr/>
          <p:nvPr/>
        </p:nvSpPr>
        <p:spPr>
          <a:xfrm>
            <a:off x="781809" y="1805572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rows  m = 1            </a:t>
            </a:r>
          </a:p>
          <a:p>
            <a:r>
              <a:rPr lang="en-US" dirty="0"/>
              <a:t>columns n = 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2385EB6-65FA-4275-80AA-B66D3758D6C2}"/>
                  </a:ext>
                </a:extLst>
              </p:cNvPr>
              <p:cNvSpPr/>
              <p:nvPr/>
            </p:nvSpPr>
            <p:spPr>
              <a:xfrm>
                <a:off x="915450" y="3290804"/>
                <a:ext cx="1017971" cy="451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2385EB6-65FA-4275-80AA-B66D3758D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50" y="3290804"/>
                <a:ext cx="1017971" cy="451598"/>
              </a:xfrm>
              <a:prstGeom prst="rect">
                <a:avLst/>
              </a:prstGeom>
              <a:blipFill>
                <a:blip r:embed="rId8"/>
                <a:stretch>
                  <a:fillRect l="-1796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C41E7F1-00A6-47FC-A482-95A9DE3D80B1}"/>
              </a:ext>
            </a:extLst>
          </p:cNvPr>
          <p:cNvSpPr txBox="1"/>
          <p:nvPr/>
        </p:nvSpPr>
        <p:spPr>
          <a:xfrm>
            <a:off x="752799" y="2943162"/>
            <a:ext cx="1385923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Square matrix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7228F7-9A4C-4E4B-8494-7DD0829339E1}"/>
              </a:ext>
            </a:extLst>
          </p:cNvPr>
          <p:cNvSpPr/>
          <p:nvPr/>
        </p:nvSpPr>
        <p:spPr>
          <a:xfrm>
            <a:off x="686421" y="3794245"/>
            <a:ext cx="1480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rows  m = 2 = n        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4341D5-8F73-4F91-8919-6A7F790143DF}"/>
              </a:ext>
            </a:extLst>
          </p:cNvPr>
          <p:cNvSpPr txBox="1"/>
          <p:nvPr/>
        </p:nvSpPr>
        <p:spPr>
          <a:xfrm>
            <a:off x="2612078" y="2935635"/>
            <a:ext cx="1563074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Symmetric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E43C6B-DF0D-4D64-811D-63C4E7223F4F}"/>
                  </a:ext>
                </a:extLst>
              </p:cNvPr>
              <p:cNvSpPr/>
              <p:nvPr/>
            </p:nvSpPr>
            <p:spPr>
              <a:xfrm>
                <a:off x="2866203" y="3219740"/>
                <a:ext cx="1308948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E43C6B-DF0D-4D64-811D-63C4E7223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03" y="3219740"/>
                <a:ext cx="1308948" cy="662104"/>
              </a:xfrm>
              <a:prstGeom prst="rect">
                <a:avLst/>
              </a:prstGeom>
              <a:blipFill>
                <a:blip r:embed="rId9"/>
                <a:stretch>
                  <a:fillRect l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C65167A-A31A-4006-BDA7-74C37DC5E510}"/>
                  </a:ext>
                </a:extLst>
              </p:cNvPr>
              <p:cNvSpPr/>
              <p:nvPr/>
            </p:nvSpPr>
            <p:spPr>
              <a:xfrm>
                <a:off x="3167091" y="3783270"/>
                <a:ext cx="836567" cy="325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C65167A-A31A-4006-BDA7-74C37DC5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91" y="3783270"/>
                <a:ext cx="836567" cy="325089"/>
              </a:xfrm>
              <a:prstGeom prst="rect">
                <a:avLst/>
              </a:prstGeom>
              <a:blipFill>
                <a:blip r:embed="rId10"/>
                <a:stretch>
                  <a:fillRect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56419FB-DBDB-4461-A3F1-7ECD46497A24}"/>
                  </a:ext>
                </a:extLst>
              </p:cNvPr>
              <p:cNvSpPr/>
              <p:nvPr/>
            </p:nvSpPr>
            <p:spPr>
              <a:xfrm>
                <a:off x="6877638" y="3311148"/>
                <a:ext cx="1238416" cy="66210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I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56419FB-DBDB-4461-A3F1-7ECD46497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38" y="3311148"/>
                <a:ext cx="1238416" cy="662104"/>
              </a:xfrm>
              <a:prstGeom prst="rect">
                <a:avLst/>
              </a:prstGeom>
              <a:blipFill>
                <a:blip r:embed="rId11"/>
                <a:stretch>
                  <a:fillRect l="-1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ED87C52D-202F-4F0C-BD84-E48F7818EA38}"/>
              </a:ext>
            </a:extLst>
          </p:cNvPr>
          <p:cNvSpPr txBox="1"/>
          <p:nvPr/>
        </p:nvSpPr>
        <p:spPr>
          <a:xfrm>
            <a:off x="6865315" y="2943162"/>
            <a:ext cx="1250316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Unit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52BA9AC-37D0-4D83-8A12-FB3144D46057}"/>
                  </a:ext>
                </a:extLst>
              </p:cNvPr>
              <p:cNvSpPr/>
              <p:nvPr/>
            </p:nvSpPr>
            <p:spPr>
              <a:xfrm>
                <a:off x="4782578" y="3266385"/>
                <a:ext cx="1373068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I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52BA9AC-37D0-4D83-8A12-FB3144D46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578" y="3266385"/>
                <a:ext cx="1373068" cy="666464"/>
              </a:xfrm>
              <a:prstGeom prst="rect">
                <a:avLst/>
              </a:prstGeom>
              <a:blipFill>
                <a:blip r:embed="rId1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864E59C3-203C-433B-AAAF-25C24C98981E}"/>
              </a:ext>
            </a:extLst>
          </p:cNvPr>
          <p:cNvSpPr txBox="1"/>
          <p:nvPr/>
        </p:nvSpPr>
        <p:spPr>
          <a:xfrm>
            <a:off x="4705591" y="2943162"/>
            <a:ext cx="1552297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Diagonal matrix 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A03414-46BC-4FA2-81CC-F4D747EDAF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545" y="2380348"/>
            <a:ext cx="1859018" cy="349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AD0CEB-753D-46F3-A900-D66E790DC5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0563" y="2392294"/>
            <a:ext cx="564639" cy="325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64AA8E-501C-4B18-8B6D-527A2634C0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7006" y="2399598"/>
            <a:ext cx="1979559" cy="325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8CC9040-94FC-44F2-B74E-A84EFFD60A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6851" y="4272300"/>
            <a:ext cx="2009775" cy="314325"/>
          </a:xfrm>
          <a:prstGeom prst="rect">
            <a:avLst/>
          </a:prstGeom>
        </p:spPr>
      </p:pic>
      <p:pic>
        <p:nvPicPr>
          <p:cNvPr id="45" name="Imagem 7">
            <a:extLst>
              <a:ext uri="{FF2B5EF4-FFF2-40B4-BE49-F238E27FC236}">
                <a16:creationId xmlns:a16="http://schemas.microsoft.com/office/drawing/2014/main" id="{0B9DE4E6-5409-44FC-9F61-3957E471A1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814" y="4180838"/>
            <a:ext cx="1402352" cy="4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6A4FE-649A-44C7-8B9A-6B55755825EF}"/>
              </a:ext>
            </a:extLst>
          </p:cNvPr>
          <p:cNvSpPr txBox="1"/>
          <p:nvPr/>
        </p:nvSpPr>
        <p:spPr>
          <a:xfrm>
            <a:off x="1220090" y="534518"/>
            <a:ext cx="532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Matrices</a:t>
            </a:r>
            <a:r>
              <a:rPr lang="en-US" sz="2000" dirty="0"/>
              <a:t> </a:t>
            </a:r>
            <a:r>
              <a:rPr lang="en-US" sz="2000" b="1" dirty="0"/>
              <a:t>operations</a:t>
            </a:r>
            <a:r>
              <a:rPr lang="en-US" sz="2000" dirty="0"/>
              <a:t> </a:t>
            </a:r>
            <a:r>
              <a:rPr lang="en-US" sz="2000" b="1" dirty="0"/>
              <a:t>and</a:t>
            </a:r>
            <a:r>
              <a:rPr lang="en-US" sz="2000" dirty="0"/>
              <a:t> </a:t>
            </a:r>
            <a:r>
              <a:rPr lang="en-US" sz="2000" b="1" dirty="0"/>
              <a:t>properties</a:t>
            </a:r>
            <a:r>
              <a:rPr lang="en-US" sz="2000" dirty="0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8396950-5342-427F-BAE7-919AF8C84707}"/>
                  </a:ext>
                </a:extLst>
              </p:cNvPr>
              <p:cNvSpPr/>
              <p:nvPr/>
            </p:nvSpPr>
            <p:spPr>
              <a:xfrm>
                <a:off x="1253002" y="1550333"/>
                <a:ext cx="1443600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8396950-5342-427F-BAE7-919AF8C84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02" y="1550333"/>
                <a:ext cx="1443600" cy="666464"/>
              </a:xfrm>
              <a:prstGeom prst="rect">
                <a:avLst/>
              </a:prstGeom>
              <a:blipFill>
                <a:blip r:embed="rId4"/>
                <a:stretch>
                  <a:fillRect l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8F294C-A02E-49C0-89E0-6A29DADB6BCD}"/>
                  </a:ext>
                </a:extLst>
              </p:cNvPr>
              <p:cNvSpPr/>
              <p:nvPr/>
            </p:nvSpPr>
            <p:spPr>
              <a:xfrm>
                <a:off x="3321608" y="1550333"/>
                <a:ext cx="1443600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8F294C-A02E-49C0-89E0-6A29DADB6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608" y="1550333"/>
                <a:ext cx="1443600" cy="666464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11AA0F7-E1B2-4779-A788-F3F4084F5426}"/>
              </a:ext>
            </a:extLst>
          </p:cNvPr>
          <p:cNvSpPr txBox="1"/>
          <p:nvPr/>
        </p:nvSpPr>
        <p:spPr>
          <a:xfrm>
            <a:off x="5150867" y="1474341"/>
            <a:ext cx="2126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B</a:t>
            </a:r>
          </a:p>
          <a:p>
            <a:r>
              <a:rPr lang="en-US" dirty="0"/>
              <a:t>Same elements </a:t>
            </a:r>
          </a:p>
          <a:p>
            <a:r>
              <a:rPr lang="en-US" dirty="0"/>
              <a:t>Same dimensions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BBA008-4B54-41E2-9429-81A91EC20737}"/>
              </a:ext>
            </a:extLst>
          </p:cNvPr>
          <p:cNvSpPr txBox="1"/>
          <p:nvPr/>
        </p:nvSpPr>
        <p:spPr>
          <a:xfrm>
            <a:off x="2814428" y="1247149"/>
            <a:ext cx="668300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Equal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C2796-AC17-41A2-9229-952F50E47FEF}"/>
              </a:ext>
            </a:extLst>
          </p:cNvPr>
          <p:cNvCxnSpPr/>
          <p:nvPr/>
        </p:nvCxnSpPr>
        <p:spPr>
          <a:xfrm flipH="1">
            <a:off x="2493073" y="1401037"/>
            <a:ext cx="255961" cy="149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8063FBC-0AB8-4DA5-B184-B510A7C55D24}"/>
              </a:ext>
            </a:extLst>
          </p:cNvPr>
          <p:cNvCxnSpPr>
            <a:cxnSpLocks/>
          </p:cNvCxnSpPr>
          <p:nvPr/>
        </p:nvCxnSpPr>
        <p:spPr>
          <a:xfrm>
            <a:off x="3482728" y="1401037"/>
            <a:ext cx="287153" cy="149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DC02E03-5509-4375-A270-0A287C3AC9D3}"/>
              </a:ext>
            </a:extLst>
          </p:cNvPr>
          <p:cNvSpPr txBox="1"/>
          <p:nvPr/>
        </p:nvSpPr>
        <p:spPr>
          <a:xfrm>
            <a:off x="1324535" y="2571750"/>
            <a:ext cx="1489893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Transpose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AC1C396-E63C-4AB0-AF00-57A999C6E249}"/>
                  </a:ext>
                </a:extLst>
              </p:cNvPr>
              <p:cNvSpPr/>
              <p:nvPr/>
            </p:nvSpPr>
            <p:spPr>
              <a:xfrm>
                <a:off x="1462320" y="3059220"/>
                <a:ext cx="1443600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AC1C396-E63C-4AB0-AF00-57A999C6E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20" y="3059220"/>
                <a:ext cx="1443600" cy="666464"/>
              </a:xfrm>
              <a:prstGeom prst="rect">
                <a:avLst/>
              </a:prstGeom>
              <a:blipFill>
                <a:blip r:embed="rId6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2A3881-2831-4D04-8500-E843639B16EC}"/>
                  </a:ext>
                </a:extLst>
              </p:cNvPr>
              <p:cNvSpPr/>
              <p:nvPr/>
            </p:nvSpPr>
            <p:spPr>
              <a:xfrm>
                <a:off x="2905920" y="2754921"/>
                <a:ext cx="816121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2A3881-2831-4D04-8500-E843639B1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920" y="2754921"/>
                <a:ext cx="816121" cy="325089"/>
              </a:xfrm>
              <a:prstGeom prst="rect">
                <a:avLst/>
              </a:prstGeom>
              <a:blipFill>
                <a:blip r:embed="rId7"/>
                <a:stretch>
                  <a:fillRect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7E7E65E-A0FE-4C01-8ACF-EE5FF40DFB40}"/>
                  </a:ext>
                </a:extLst>
              </p:cNvPr>
              <p:cNvSpPr/>
              <p:nvPr/>
            </p:nvSpPr>
            <p:spPr>
              <a:xfrm>
                <a:off x="3769881" y="3059220"/>
                <a:ext cx="1801070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7E7E65E-A0FE-4C01-8ACF-EE5FF40DF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1" y="3059220"/>
                <a:ext cx="1801070" cy="666464"/>
              </a:xfrm>
              <a:prstGeom prst="rect">
                <a:avLst/>
              </a:prstGeom>
              <a:blipFill>
                <a:blip r:embed="rId8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3023F49-4828-4A8A-B038-B5BE66242B32}"/>
              </a:ext>
            </a:extLst>
          </p:cNvPr>
          <p:cNvCxnSpPr>
            <a:endCxn id="54" idx="1"/>
          </p:cNvCxnSpPr>
          <p:nvPr/>
        </p:nvCxnSpPr>
        <p:spPr>
          <a:xfrm>
            <a:off x="3124292" y="3392452"/>
            <a:ext cx="6455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377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6A4FE-649A-44C7-8B9A-6B55755825EF}"/>
              </a:ext>
            </a:extLst>
          </p:cNvPr>
          <p:cNvSpPr txBox="1"/>
          <p:nvPr/>
        </p:nvSpPr>
        <p:spPr>
          <a:xfrm>
            <a:off x="1253002" y="708744"/>
            <a:ext cx="37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Matrices</a:t>
            </a:r>
            <a:r>
              <a:rPr lang="en-US" dirty="0"/>
              <a:t> </a:t>
            </a:r>
            <a:r>
              <a:rPr lang="en-US" sz="2000" b="1" dirty="0"/>
              <a:t>addition</a:t>
            </a:r>
            <a:r>
              <a:rPr lang="en-US" dirty="0"/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63DB4-AD2C-478D-BF9C-64DFE0BF6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69"/>
          <a:stretch/>
        </p:blipFill>
        <p:spPr>
          <a:xfrm>
            <a:off x="843508" y="1540158"/>
            <a:ext cx="4043630" cy="994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24EABA-6958-4874-AD04-69C64F8AD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002" y="2689148"/>
            <a:ext cx="3725152" cy="1149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A3304A-4E61-44BD-8F02-182933BBEC5B}"/>
              </a:ext>
            </a:extLst>
          </p:cNvPr>
          <p:cNvSpPr txBox="1"/>
          <p:nvPr/>
        </p:nvSpPr>
        <p:spPr>
          <a:xfrm>
            <a:off x="5442550" y="1680429"/>
            <a:ext cx="26043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ighlight>
                  <a:srgbClr val="FED58A"/>
                </a:highlight>
              </a:rPr>
              <a:t>Commutative properties </a:t>
            </a:r>
          </a:p>
          <a:p>
            <a:endParaRPr lang="en-US" sz="1500" dirty="0"/>
          </a:p>
          <a:p>
            <a:r>
              <a:rPr lang="en-US" sz="1500" dirty="0"/>
              <a:t>A +B = B+A</a:t>
            </a:r>
          </a:p>
          <a:p>
            <a:endParaRPr lang="en-US" sz="1500" dirty="0"/>
          </a:p>
          <a:p>
            <a:r>
              <a:rPr lang="en-US" sz="1500" dirty="0">
                <a:highlight>
                  <a:srgbClr val="FED58A"/>
                </a:highlight>
              </a:rPr>
              <a:t>Associative Properties </a:t>
            </a:r>
          </a:p>
          <a:p>
            <a:endParaRPr lang="en-US" sz="1500" dirty="0"/>
          </a:p>
          <a:p>
            <a:r>
              <a:rPr lang="en-US" sz="1500" dirty="0"/>
              <a:t>A+(B+C) = (A+B) +C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0542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6A4FE-649A-44C7-8B9A-6B55755825EF}"/>
              </a:ext>
            </a:extLst>
          </p:cNvPr>
          <p:cNvSpPr txBox="1"/>
          <p:nvPr/>
        </p:nvSpPr>
        <p:spPr>
          <a:xfrm>
            <a:off x="1253002" y="708744"/>
            <a:ext cx="37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Matrices</a:t>
            </a:r>
            <a:r>
              <a:rPr lang="en-US" dirty="0"/>
              <a:t> </a:t>
            </a:r>
            <a:r>
              <a:rPr lang="en-US" sz="2000" b="1" dirty="0"/>
              <a:t>multiplication</a:t>
            </a:r>
            <a:r>
              <a:rPr lang="en-US" dirty="0"/>
              <a:t>   </a:t>
            </a:r>
          </a:p>
        </p:txBody>
      </p:sp>
      <p:pic>
        <p:nvPicPr>
          <p:cNvPr id="15" name="Picture 14" descr="Matrizes e Determinantes - Guia Estudo">
            <a:extLst>
              <a:ext uri="{FF2B5EF4-FFF2-40B4-BE49-F238E27FC236}">
                <a16:creationId xmlns:a16="http://schemas.microsoft.com/office/drawing/2014/main" id="{47B89128-EA40-42BC-AD90-93644522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34" y="1591756"/>
            <a:ext cx="4756345" cy="10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E2782F-1AD2-458F-8D21-ABFDBF68C0E9}"/>
                  </a:ext>
                </a:extLst>
              </p:cNvPr>
              <p:cNvSpPr txBox="1"/>
              <p:nvPr/>
            </p:nvSpPr>
            <p:spPr>
              <a:xfrm>
                <a:off x="5149613" y="458957"/>
                <a:ext cx="3496898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 Inner dimensions must be equal for the matrices to be conformable for multiplication </a:t>
                </a:r>
              </a:p>
              <a:p>
                <a:endParaRPr lang="en-US" dirty="0"/>
              </a:p>
              <a:p>
                <a:r>
                  <a:rPr lang="en-US" dirty="0"/>
                  <a:t>- First distributive law :</a:t>
                </a:r>
              </a:p>
              <a:p>
                <a:r>
                  <a:rPr lang="en-US" dirty="0"/>
                  <a:t>A(B+C) = AB * AC</a:t>
                </a:r>
              </a:p>
              <a:p>
                <a:r>
                  <a:rPr lang="en-US" dirty="0"/>
                  <a:t>- Second Distributive law:</a:t>
                </a:r>
              </a:p>
              <a:p>
                <a:r>
                  <a:rPr lang="en-US" dirty="0"/>
                  <a:t> (A +B)C = AC * BC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Associative Law :</a:t>
                </a:r>
              </a:p>
              <a:p>
                <a:r>
                  <a:rPr lang="en-US" dirty="0"/>
                  <a:t>A(BC) = (AB)C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Transpose of product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E2782F-1AD2-458F-8D21-ABFDBF68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613" y="458957"/>
                <a:ext cx="3496898" cy="2893100"/>
              </a:xfrm>
              <a:prstGeom prst="rect">
                <a:avLst/>
              </a:prstGeom>
              <a:blipFill>
                <a:blip r:embed="rId5"/>
                <a:stretch>
                  <a:fillRect l="-524" t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A5F28E-A11A-4F0B-9DA9-4E1E4DADB335}"/>
              </a:ext>
            </a:extLst>
          </p:cNvPr>
          <p:cNvSpPr txBox="1"/>
          <p:nvPr/>
        </p:nvSpPr>
        <p:spPr>
          <a:xfrm>
            <a:off x="809853" y="2681720"/>
            <a:ext cx="3859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≠ BA</a:t>
            </a:r>
          </a:p>
          <a:p>
            <a:r>
              <a:rPr lang="en-US" dirty="0"/>
              <a:t>If AB = 0, A and/or B can be ≠ 0</a:t>
            </a:r>
          </a:p>
          <a:p>
            <a:r>
              <a:rPr lang="en-US" dirty="0"/>
              <a:t>If AB = AC,  B can be ≠ C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9" name="Imagem 7">
            <a:extLst>
              <a:ext uri="{FF2B5EF4-FFF2-40B4-BE49-F238E27FC236}">
                <a16:creationId xmlns:a16="http://schemas.microsoft.com/office/drawing/2014/main" id="{C1F6DDE1-7ADD-4B37-AE99-076F6B74D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388" y="3306477"/>
            <a:ext cx="2837856" cy="1546072"/>
          </a:xfrm>
          <a:prstGeom prst="rect">
            <a:avLst/>
          </a:prstGeom>
        </p:spPr>
      </p:pic>
      <p:pic>
        <p:nvPicPr>
          <p:cNvPr id="21" name="Imagem 8">
            <a:extLst>
              <a:ext uri="{FF2B5EF4-FFF2-40B4-BE49-F238E27FC236}">
                <a16:creationId xmlns:a16="http://schemas.microsoft.com/office/drawing/2014/main" id="{6E0EDDA0-E783-42DC-A4BA-B6BB18B2E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7459" y="3326595"/>
            <a:ext cx="1386114" cy="14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6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03722E08-4CB3-4F91-965C-E986E21F8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18" y="457137"/>
            <a:ext cx="4536163" cy="412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089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52A7-D13F-4E6B-999A-90E22A837164}"/>
              </a:ext>
            </a:extLst>
          </p:cNvPr>
          <p:cNvSpPr txBox="1"/>
          <p:nvPr/>
        </p:nvSpPr>
        <p:spPr>
          <a:xfrm>
            <a:off x="2091019" y="555314"/>
            <a:ext cx="3072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Matrices determinants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C4D9D-2CE9-430B-AE25-34C44C37A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44" y="1302964"/>
            <a:ext cx="6296025" cy="92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D62FC-F158-418E-8F9E-54ABD046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611" y="2578082"/>
            <a:ext cx="19526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94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lysse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6061</TotalTime>
  <Words>844</Words>
  <Application>Microsoft Office PowerPoint</Application>
  <PresentationFormat>Apresentação no Ecrã (16:9)</PresentationFormat>
  <Paragraphs>169</Paragraphs>
  <Slides>22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22</vt:i4>
      </vt:variant>
    </vt:vector>
  </HeadingPairs>
  <TitlesOfParts>
    <vt:vector size="35" baseType="lpstr">
      <vt:lpstr>Arial</vt:lpstr>
      <vt:lpstr>MT2MIS</vt:lpstr>
      <vt:lpstr>Cambria Math</vt:lpstr>
      <vt:lpstr>Calibri</vt:lpstr>
      <vt:lpstr>Georgia</vt:lpstr>
      <vt:lpstr>Courier New</vt:lpstr>
      <vt:lpstr>Courier Std</vt:lpstr>
      <vt:lpstr>MT2MIT</vt:lpstr>
      <vt:lpstr>Nunito Sans</vt:lpstr>
      <vt:lpstr>Calibri Light</vt:lpstr>
      <vt:lpstr>Times New Roman</vt:lpstr>
      <vt:lpstr>Ulysses template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Joseanne cristina Ocroch viana</dc:creator>
  <cp:lastModifiedBy>Joseanne Cristina Viana</cp:lastModifiedBy>
  <cp:revision>298</cp:revision>
  <dcterms:created xsi:type="dcterms:W3CDTF">2020-10-10T16:39:26Z</dcterms:created>
  <dcterms:modified xsi:type="dcterms:W3CDTF">2021-01-14T08:37:46Z</dcterms:modified>
</cp:coreProperties>
</file>